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oncomedical.net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2A"/>
          </a:solidFill>
          <a:ln/>
        </p:spPr>
      </p:sp>
      <p:sp>
        <p:nvSpPr>
          <p:cNvPr id="3" name="Shape 1"/>
          <p:cNvSpPr/>
          <p:nvPr/>
        </p:nvSpPr>
        <p:spPr>
          <a:xfrm>
            <a:off x="6400800" y="-1828800"/>
            <a:ext cx="6400800" cy="6400800"/>
          </a:xfrm>
          <a:prstGeom prst="ellipse">
            <a:avLst/>
          </a:prstGeom>
          <a:solidFill>
            <a:srgbClr val="0EA5E9">
              <a:alpha val="20000"/>
            </a:srgbClr>
          </a:solidFill>
          <a:ln/>
        </p:spPr>
      </p:sp>
      <p:pic>
        <p:nvPicPr>
          <p:cNvPr id="4" name="Image 0" descr="assets/img/logo_oncomedic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457200"/>
            <a:ext cx="2286000" cy="11430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14400" y="2743200"/>
            <a:ext cx="9753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Seguimiento Médico Inteligente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914400" y="4114800"/>
            <a:ext cx="9753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spc="200" kern="0" dirty="0">
                <a:solidFill>
                  <a:srgbClr val="0EA5E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NUEVA ERA DE LA GESTIÓN CLÍNICA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914400" y="4754880"/>
            <a:ext cx="2743200" cy="0"/>
          </a:xfrm>
          <a:prstGeom prst="line">
            <a:avLst/>
          </a:prstGeom>
          <a:noFill/>
          <a:ln w="38100">
            <a:solidFill>
              <a:srgbClr val="0EA5E9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0" y="-1371600"/>
            <a:ext cx="5486400" cy="5486400"/>
          </a:xfrm>
          <a:prstGeom prst="ellipse">
            <a:avLst/>
          </a:prstGeom>
          <a:solidFill>
            <a:srgbClr val="0EA5E9">
              <a:alpha val="1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-1828800" y="4572000"/>
            <a:ext cx="4572000" cy="4572000"/>
          </a:xfrm>
          <a:prstGeom prst="ellipse">
            <a:avLst/>
          </a:prstGeom>
          <a:solidFill>
            <a:srgbClr val="10B981">
              <a:alpha val="10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457200"/>
            <a:ext cx="54864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0EA5E9"/>
                </a:solidFill>
              </a:rPr>
              <a:t>Desafío Clínico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457200" y="1645920"/>
            <a:ext cx="45720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lnSpc>
                <a:spcPts val="3500"/>
              </a:lnSpc>
              <a:buSzPct val="10000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Fragmentación de datos y pérdida de trazabilidad histórica.</a:t>
            </a:r>
            <a:endParaRPr lang="en-US" sz="2200" dirty="0"/>
          </a:p>
          <a:p>
            <a:pPr marL="342900" indent="-342900">
              <a:lnSpc>
                <a:spcPts val="3500"/>
              </a:lnSpc>
              <a:buSzPct val="10000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Subutilización de recursos críticos (pabellones y personal).</a:t>
            </a:r>
            <a:endParaRPr lang="en-US" sz="2200" dirty="0"/>
          </a:p>
          <a:p>
            <a:pPr marL="342900" indent="-342900">
              <a:lnSpc>
                <a:spcPts val="3500"/>
              </a:lnSpc>
              <a:buSzPct val="10000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Brechas de comunicación en el seguimiento multidisciplinario.</a:t>
            </a:r>
            <a:endParaRPr lang="en-US" sz="2200" dirty="0"/>
          </a:p>
        </p:txBody>
      </p:sp>
      <p:pic>
        <p:nvPicPr>
          <p:cNvPr id="6" name="Image 0" descr="assets/img/clinical_challen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914400"/>
            <a:ext cx="5486400" cy="5029200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0" y="-1371600"/>
            <a:ext cx="5486400" cy="5486400"/>
          </a:xfrm>
          <a:prstGeom prst="ellipse">
            <a:avLst/>
          </a:prstGeom>
          <a:solidFill>
            <a:srgbClr val="0EA5E9">
              <a:alpha val="1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-1828800" y="4572000"/>
            <a:ext cx="4572000" cy="4572000"/>
          </a:xfrm>
          <a:prstGeom prst="ellipse">
            <a:avLst/>
          </a:prstGeom>
          <a:solidFill>
            <a:srgbClr val="10B981">
              <a:alpha val="10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45720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0EA5E9"/>
                </a:solidFill>
              </a:rPr>
              <a:t>Dashboards &amp; AI Insight</a:t>
            </a:r>
            <a:endParaRPr lang="en-US" sz="3600" dirty="0"/>
          </a:p>
        </p:txBody>
      </p:sp>
      <p:pic>
        <p:nvPicPr>
          <p:cNvPr id="5" name="Image 0" descr="assets/img/dashboard_premiu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7315200" cy="4572000"/>
          </a:xfrm>
          <a:prstGeom prst="rect">
            <a:avLst/>
          </a:prstGeom>
          <a:effectLst>
            <a:outerShdw sx="100000" sy="100000" kx="0" ky="0" algn="bl" rotWithShape="0" blurRad="254000" dist="50800" dir="16200000">
              <a:srgbClr val="000000">
                <a:alpha val="50000"/>
              </a:srgbClr>
            </a:outerShdw>
          </a:effectLst>
        </p:spPr>
      </p:pic>
      <p:sp>
        <p:nvSpPr>
          <p:cNvPr id="6" name="Shape 3"/>
          <p:cNvSpPr/>
          <p:nvPr/>
        </p:nvSpPr>
        <p:spPr>
          <a:xfrm>
            <a:off x="8229600" y="1371600"/>
            <a:ext cx="3474720" cy="2011680"/>
          </a:xfrm>
          <a:prstGeom prst="rect">
            <a:avLst/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503920" y="164592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EA5E9"/>
                </a:solidFill>
              </a:rPr>
              <a:t>Control Total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8503920" y="2194560"/>
            <a:ext cx="292608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94A3B8"/>
                </a:solidFill>
              </a:rPr>
              <a:t>Analítica avanzada integrada que proyecta el estado de salud operativa.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0" y="-1371600"/>
            <a:ext cx="5486400" cy="5486400"/>
          </a:xfrm>
          <a:prstGeom prst="ellipse">
            <a:avLst/>
          </a:prstGeom>
          <a:solidFill>
            <a:srgbClr val="0EA5E9">
              <a:alpha val="1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-1828800" y="4572000"/>
            <a:ext cx="4572000" cy="4572000"/>
          </a:xfrm>
          <a:prstGeom prst="ellipse">
            <a:avLst/>
          </a:prstGeom>
          <a:solidFill>
            <a:srgbClr val="10B981">
              <a:alpha val="10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45720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0EA5E9"/>
                </a:solidFill>
              </a:rPr>
              <a:t>Adaptabilidad Total</a:t>
            </a:r>
            <a:endParaRPr lang="en-US" sz="3600" dirty="0"/>
          </a:p>
        </p:txBody>
      </p:sp>
      <p:sp>
        <p:nvSpPr>
          <p:cNvPr id="5" name="Shape 3"/>
          <p:cNvSpPr/>
          <p:nvPr/>
        </p:nvSpPr>
        <p:spPr>
          <a:xfrm>
            <a:off x="457200" y="1828800"/>
            <a:ext cx="3383280" cy="3657600"/>
          </a:xfrm>
          <a:prstGeom prst="rect">
            <a:avLst/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0080" y="2286000"/>
            <a:ext cx="301752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EA5E9"/>
                </a:solidFill>
              </a:rPr>
              <a:t>DIÁLISIS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914400" y="2926080"/>
            <a:ext cx="2468880" cy="914400"/>
          </a:xfrm>
          <a:prstGeom prst="line">
            <a:avLst/>
          </a:prstGeom>
          <a:noFill/>
          <a:ln w="25400">
            <a:solidFill>
              <a:srgbClr val="0EA5E9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389120" y="1828800"/>
            <a:ext cx="3383280" cy="3657600"/>
          </a:xfrm>
          <a:prstGeom prst="rect">
            <a:avLst/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572000" y="2286000"/>
            <a:ext cx="301752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10B981"/>
                </a:solidFill>
              </a:rPr>
              <a:t>ONCOLOGÍA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4846320" y="2926080"/>
            <a:ext cx="2468880" cy="914400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321040" y="1828800"/>
            <a:ext cx="3383280" cy="3657600"/>
          </a:xfrm>
          <a:prstGeom prst="rect">
            <a:avLst/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503920" y="2286000"/>
            <a:ext cx="301752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A855F7"/>
                </a:solidFill>
              </a:rPr>
              <a:t>CONDICIONES CRÍTICAS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8778240" y="2926080"/>
            <a:ext cx="2468880" cy="914400"/>
          </a:xfrm>
          <a:prstGeom prst="line">
            <a:avLst/>
          </a:prstGeom>
          <a:noFill/>
          <a:ln w="25400">
            <a:solidFill>
              <a:srgbClr val="A855F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0080" y="3657600"/>
            <a:ext cx="301752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FFFFFF"/>
                </a:solidFill>
              </a:rPr>
              <a:t>Gestión de ciclos e insumos.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572000" y="3657600"/>
            <a:ext cx="301752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FFFFFF"/>
                </a:solidFill>
              </a:rPr>
              <a:t>Línea de tiempo y multiespecialidad.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8503920" y="3657600"/>
            <a:ext cx="301752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FFFFFF"/>
                </a:solidFill>
              </a:rPr>
              <a:t>Alertas de adherencia proactivas.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0" y="-1371600"/>
            <a:ext cx="5486400" cy="5486400"/>
          </a:xfrm>
          <a:prstGeom prst="ellipse">
            <a:avLst/>
          </a:prstGeom>
          <a:solidFill>
            <a:srgbClr val="0EA5E9">
              <a:alpha val="1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-1828800" y="4572000"/>
            <a:ext cx="4572000" cy="4572000"/>
          </a:xfrm>
          <a:prstGeom prst="ellipse">
            <a:avLst/>
          </a:prstGeom>
          <a:solidFill>
            <a:srgbClr val="10B981">
              <a:alpha val="10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45720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0EA5E9"/>
                </a:solidFill>
              </a:rPr>
              <a:t>Retorno de Inversión (ROI)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914400" y="2286000"/>
            <a:ext cx="27432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400" b="1" dirty="0">
                <a:solidFill>
                  <a:srgbClr val="F87171"/>
                </a:solidFill>
              </a:rPr>
              <a:t>-25%</a:t>
            </a:r>
            <a:endParaRPr lang="en-US" sz="6400" dirty="0"/>
          </a:p>
        </p:txBody>
      </p:sp>
      <p:sp>
        <p:nvSpPr>
          <p:cNvPr id="6" name="Text 4"/>
          <p:cNvSpPr/>
          <p:nvPr/>
        </p:nvSpPr>
        <p:spPr>
          <a:xfrm>
            <a:off x="914400" y="3474720"/>
            <a:ext cx="27432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94A3B8"/>
                </a:solidFill>
              </a:rPr>
              <a:t>NO-SHOWS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572000" y="2286000"/>
            <a:ext cx="27432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400" b="1" dirty="0">
                <a:solidFill>
                  <a:srgbClr val="10B981"/>
                </a:solidFill>
              </a:rPr>
              <a:t>+18%</a:t>
            </a:r>
            <a:endParaRPr lang="en-US" sz="6400" dirty="0"/>
          </a:p>
        </p:txBody>
      </p:sp>
      <p:sp>
        <p:nvSpPr>
          <p:cNvPr id="8" name="Text 6"/>
          <p:cNvSpPr/>
          <p:nvPr/>
        </p:nvSpPr>
        <p:spPr>
          <a:xfrm>
            <a:off x="4572000" y="3474720"/>
            <a:ext cx="27432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94A3B8"/>
                </a:solidFill>
              </a:rPr>
              <a:t>CAPACIDAD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8229600" y="2286000"/>
            <a:ext cx="27432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400" b="1" dirty="0">
                <a:solidFill>
                  <a:srgbClr val="0EA5E9"/>
                </a:solidFill>
              </a:rPr>
              <a:t>-12hr</a:t>
            </a:r>
            <a:endParaRPr lang="en-US" sz="6400" dirty="0"/>
          </a:p>
        </p:txBody>
      </p:sp>
      <p:sp>
        <p:nvSpPr>
          <p:cNvPr id="10" name="Text 8"/>
          <p:cNvSpPr/>
          <p:nvPr/>
        </p:nvSpPr>
        <p:spPr>
          <a:xfrm>
            <a:off x="8229600" y="3474720"/>
            <a:ext cx="27432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94A3B8"/>
                </a:solidFill>
              </a:rPr>
              <a:t>ADMIN/MES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74320" y="274320"/>
            <a:ext cx="11612880" cy="6309360"/>
          </a:xfrm>
          <a:prstGeom prst="rect">
            <a:avLst/>
          </a:prstGeom>
          <a:noFill/>
          <a:ln w="25400">
            <a:solidFill>
              <a:srgbClr val="0EA5E9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0" y="2286000"/>
            <a:ext cx="12192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</a:rPr>
              <a:t>Más que un proveedor, un aliado tecnológico.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0" y="4114800"/>
            <a:ext cx="12192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dirty="0">
                <a:solidFill>
                  <a:srgbClr val="0EA5E9"/>
                </a:solidFill>
              </a:rPr>
              <a:t>contacto@oncomedical.net</a:t>
            </a:r>
            <a:pPr algn="ctr" indent="0" marL="0">
              <a:buNone/>
            </a:pPr>
            <a:r>
              <a:rPr lang="en-US" sz="2400" dirty="0">
                <a:solidFill>
                  <a:srgbClr val="94A3B8"/>
                </a:solidFill>
              </a:rPr>
              <a:t> | </a:t>
            </a:r>
            <a:pPr algn="ctr" indent="0" marL="0">
              <a:buNone/>
            </a:pPr>
            <a:r>
              <a:rPr lang="en-US" sz="2400" u="sng" dirty="0">
                <a:solidFill>
                  <a:srgbClr val="0EA5E9"/>
                </a:solidFill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www.oncomedical.net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Corporativa OncoMedical</dc:title>
  <dc:subject>PptxGenJS Presentation</dc:subject>
  <dc:creator>PptxGenJS</dc:creator>
  <cp:lastModifiedBy>PptxGenJS</cp:lastModifiedBy>
  <cp:revision>1</cp:revision>
  <dcterms:created xsi:type="dcterms:W3CDTF">2026-03-16T21:50:47Z</dcterms:created>
  <dcterms:modified xsi:type="dcterms:W3CDTF">2026-03-16T21:50:47Z</dcterms:modified>
</cp:coreProperties>
</file>